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5"/>
    <p:sldMasterId id="2147483742" r:id="rId6"/>
    <p:sldMasterId id="2147483672" r:id="rId7"/>
    <p:sldMasterId id="2147483716" r:id="rId8"/>
    <p:sldMasterId id="2147483729" r:id="rId9"/>
  </p:sldMasterIdLst>
  <p:notesMasterIdLst>
    <p:notesMasterId r:id="rId38"/>
  </p:notesMasterIdLst>
  <p:sldIdLst>
    <p:sldId id="256" r:id="rId10"/>
    <p:sldId id="316" r:id="rId11"/>
    <p:sldId id="296" r:id="rId12"/>
    <p:sldId id="297" r:id="rId13"/>
    <p:sldId id="329" r:id="rId14"/>
    <p:sldId id="309" r:id="rId15"/>
    <p:sldId id="318" r:id="rId16"/>
    <p:sldId id="317" r:id="rId17"/>
    <p:sldId id="319" r:id="rId18"/>
    <p:sldId id="341" r:id="rId19"/>
    <p:sldId id="342" r:id="rId20"/>
    <p:sldId id="343" r:id="rId21"/>
    <p:sldId id="344" r:id="rId22"/>
    <p:sldId id="345" r:id="rId23"/>
    <p:sldId id="312" r:id="rId24"/>
    <p:sldId id="346" r:id="rId25"/>
    <p:sldId id="347" r:id="rId26"/>
    <p:sldId id="348" r:id="rId27"/>
    <p:sldId id="320" r:id="rId28"/>
    <p:sldId id="326" r:id="rId29"/>
    <p:sldId id="334" r:id="rId30"/>
    <p:sldId id="335" r:id="rId31"/>
    <p:sldId id="336" r:id="rId32"/>
    <p:sldId id="337" r:id="rId33"/>
    <p:sldId id="321" r:id="rId34"/>
    <p:sldId id="338" r:id="rId35"/>
    <p:sldId id="339" r:id="rId36"/>
    <p:sldId id="340" r:id="rId3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AB7D0B7E-A1E3-4CFC-A98F-C2FBFDFBC324}">
          <p14:sldIdLst>
            <p14:sldId id="256"/>
            <p14:sldId id="316"/>
            <p14:sldId id="296"/>
            <p14:sldId id="297"/>
            <p14:sldId id="329"/>
            <p14:sldId id="309"/>
            <p14:sldId id="318"/>
            <p14:sldId id="317"/>
            <p14:sldId id="319"/>
            <p14:sldId id="341"/>
            <p14:sldId id="342"/>
            <p14:sldId id="343"/>
            <p14:sldId id="344"/>
            <p14:sldId id="345"/>
            <p14:sldId id="312"/>
            <p14:sldId id="346"/>
            <p14:sldId id="347"/>
            <p14:sldId id="348"/>
            <p14:sldId id="320"/>
            <p14:sldId id="326"/>
            <p14:sldId id="334"/>
            <p14:sldId id="335"/>
            <p14:sldId id="336"/>
            <p14:sldId id="337"/>
            <p14:sldId id="321"/>
            <p14:sldId id="338"/>
            <p14:sldId id="339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6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202"/>
    <a:srgbClr val="ECA796"/>
    <a:srgbClr val="558FC4"/>
    <a:srgbClr val="102443"/>
    <a:srgbClr val="0B5528"/>
    <a:srgbClr val="4F6FB6"/>
    <a:srgbClr val="052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6" autoAdjust="0"/>
    <p:restoredTop sz="86131" autoAdjust="0"/>
  </p:normalViewPr>
  <p:slideViewPr>
    <p:cSldViewPr snapToGrid="0">
      <p:cViewPr varScale="1">
        <p:scale>
          <a:sx n="89" d="100"/>
          <a:sy n="89" d="100"/>
        </p:scale>
        <p:origin x="114" y="258"/>
      </p:cViewPr>
      <p:guideLst>
        <p:guide orient="horz" pos="2160"/>
        <p:guide pos="3120"/>
        <p:guide pos="6239"/>
      </p:guideLst>
    </p:cSldViewPr>
  </p:slideViewPr>
  <p:outlineViewPr>
    <p:cViewPr>
      <p:scale>
        <a:sx n="33" d="100"/>
        <a:sy n="33" d="100"/>
      </p:scale>
      <p:origin x="0" y="1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9777-51B4-D443-A0ED-4C8B9997C50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A1056-947A-6046-A070-DC0F7A42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7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jp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95325" y="1838325"/>
            <a:ext cx="8524875" cy="23812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95325" y="4371975"/>
            <a:ext cx="8524875" cy="1504950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6200" y="6172200"/>
            <a:ext cx="3505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lfaisal New logo C (1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" y="-50160"/>
            <a:ext cx="1237617" cy="1649849"/>
          </a:xfrm>
          <a:prstGeom prst="rect">
            <a:avLst/>
          </a:prstGeom>
        </p:spPr>
      </p:pic>
      <p:pic>
        <p:nvPicPr>
          <p:cNvPr id="18" name="Picture 17" descr="CGC logo copy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75" y="144405"/>
            <a:ext cx="3663750" cy="11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7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2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121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3649" y="0"/>
            <a:ext cx="722626" cy="1704975"/>
          </a:xfrm>
          <a:solidFill>
            <a:schemeClr val="bg1">
              <a:alpha val="7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400" b="1" baseline="0">
                <a:ln w="3175">
                  <a:solidFill>
                    <a:schemeClr val="bg1"/>
                  </a:solidFill>
                </a:ln>
                <a:solidFill>
                  <a:srgbClr val="558FC4"/>
                </a:solidFill>
              </a:defRPr>
            </a:lvl1pPr>
          </a:lstStyle>
          <a:p>
            <a:pPr lvl="0"/>
            <a:r>
              <a:rPr lang="en-US" dirty="0" smtClean="0"/>
              <a:t>S#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ic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81848" y="6356352"/>
            <a:ext cx="1418739" cy="365125"/>
          </a:xfrm>
        </p:spPr>
        <p:txBody>
          <a:bodyPr/>
          <a:lstStyle/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GC logo cop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1590682"/>
            <a:ext cx="5872662" cy="177653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2083" y="5457825"/>
            <a:ext cx="3146892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lfaisal New logo C (1)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2" y="5032934"/>
            <a:ext cx="1237617" cy="16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95325" y="1838325"/>
            <a:ext cx="8524875" cy="23812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95325" y="4371975"/>
            <a:ext cx="8524875" cy="1504950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6200" y="6172200"/>
            <a:ext cx="3505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lfaisal New logo C (1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" y="-50160"/>
            <a:ext cx="1237617" cy="1649849"/>
          </a:xfrm>
          <a:prstGeom prst="rect">
            <a:avLst/>
          </a:prstGeom>
        </p:spPr>
      </p:pic>
      <p:pic>
        <p:nvPicPr>
          <p:cNvPr id="18" name="Picture 17" descr="CGC logo copy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75" y="144405"/>
            <a:ext cx="3663750" cy="11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37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371475"/>
            <a:ext cx="5752630" cy="329998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3744310"/>
            <a:ext cx="57526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4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296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05287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825625"/>
            <a:ext cx="4181475" cy="4351338"/>
          </a:xfr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2834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195762" cy="823912"/>
          </a:xfr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 b="1" smtClean="0"/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195762" cy="3684588"/>
          </a:xfr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48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5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4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53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381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371474"/>
            <a:ext cx="5008860" cy="5819775"/>
          </a:xfrm>
          <a:solidFill>
            <a:schemeClr val="bg1">
              <a:alpha val="65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1838325"/>
            <a:ext cx="3194943" cy="4352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31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43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121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906000" cy="1602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0" r="63372" b="2361"/>
          <a:stretch/>
        </p:blipFill>
        <p:spPr>
          <a:xfrm>
            <a:off x="-28575" y="5562601"/>
            <a:ext cx="3663750" cy="12953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95325" y="1838325"/>
            <a:ext cx="8515350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95325" y="4371975"/>
            <a:ext cx="8515350" cy="1504950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602224"/>
            <a:ext cx="9906000" cy="102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lfaisal New logo C (1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" y="-50160"/>
            <a:ext cx="1237617" cy="1649849"/>
          </a:xfrm>
          <a:prstGeom prst="rect">
            <a:avLst/>
          </a:prstGeom>
        </p:spPr>
      </p:pic>
      <p:pic>
        <p:nvPicPr>
          <p:cNvPr id="14" name="Picture 13" descr="CGC logo copy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75" y="144405"/>
            <a:ext cx="3663750" cy="11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67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66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79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3649" y="0"/>
            <a:ext cx="722626" cy="1704975"/>
          </a:xfrm>
          <a:solidFill>
            <a:schemeClr val="bg1">
              <a:alpha val="7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400" b="1" baseline="0">
                <a:ln w="3175">
                  <a:solidFill>
                    <a:schemeClr val="bg1"/>
                  </a:solidFill>
                </a:ln>
                <a:solidFill>
                  <a:srgbClr val="558FC4"/>
                </a:solidFill>
              </a:defRPr>
            </a:lvl1pPr>
          </a:lstStyle>
          <a:p>
            <a:pPr lvl="0"/>
            <a:r>
              <a:rPr lang="en-US" dirty="0" smtClean="0"/>
              <a:t>S#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73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0528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10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14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378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052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052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6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371475"/>
            <a:ext cx="5752630" cy="329998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3744310"/>
            <a:ext cx="57526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5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6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5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71476"/>
            <a:ext cx="3194943" cy="146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371475"/>
            <a:ext cx="5008860" cy="5819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1838325"/>
            <a:ext cx="3194943" cy="4352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30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39162" cy="43513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04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121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35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906000" cy="1602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95325" y="1838325"/>
            <a:ext cx="8515350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95325" y="4371975"/>
            <a:ext cx="8515350" cy="1504950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602224"/>
            <a:ext cx="9906000" cy="102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lfaisal New logo C (1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" y="-50160"/>
            <a:ext cx="1237617" cy="1649849"/>
          </a:xfrm>
          <a:prstGeom prst="rect">
            <a:avLst/>
          </a:prstGeom>
        </p:spPr>
      </p:pic>
      <p:pic>
        <p:nvPicPr>
          <p:cNvPr id="14" name="Picture 13" descr="CGC logo cop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75" y="144405"/>
            <a:ext cx="3663750" cy="1108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3750" r="62616" b="1945"/>
          <a:stretch/>
        </p:blipFill>
        <p:spPr>
          <a:xfrm>
            <a:off x="104774" y="5876925"/>
            <a:ext cx="3419475" cy="9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18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27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3649" y="0"/>
            <a:ext cx="722626" cy="1704975"/>
          </a:xfrm>
          <a:solidFill>
            <a:schemeClr val="bg1">
              <a:alpha val="7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400" b="1" baseline="0">
                <a:ln w="3175">
                  <a:solidFill>
                    <a:schemeClr val="bg1"/>
                  </a:solidFill>
                </a:ln>
                <a:solidFill>
                  <a:srgbClr val="558FC4"/>
                </a:solidFill>
              </a:defRPr>
            </a:lvl1pPr>
          </a:lstStyle>
          <a:p>
            <a:pPr lvl="0"/>
            <a:r>
              <a:rPr lang="en-US" dirty="0" smtClean="0"/>
              <a:t>S#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48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0528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10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296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0528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825625"/>
            <a:ext cx="4181475" cy="4351338"/>
          </a:xfr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16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378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052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052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33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29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84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71476"/>
            <a:ext cx="3194943" cy="146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371475"/>
            <a:ext cx="5008860" cy="5819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1838325"/>
            <a:ext cx="3194943" cy="4352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83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39162" cy="43513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7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121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63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906000" cy="1602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95325" y="1838325"/>
            <a:ext cx="8515350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95325" y="4371975"/>
            <a:ext cx="8515350" cy="1504950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602224"/>
            <a:ext cx="9906000" cy="102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lfaisal New logo C (1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" y="-50160"/>
            <a:ext cx="1237617" cy="1649849"/>
          </a:xfrm>
          <a:prstGeom prst="rect">
            <a:avLst/>
          </a:prstGeom>
        </p:spPr>
      </p:pic>
      <p:pic>
        <p:nvPicPr>
          <p:cNvPr id="14" name="Picture 13" descr="CGC logo cop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75" y="144405"/>
            <a:ext cx="3663750" cy="110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63" r="66292" b="1673"/>
          <a:stretch/>
        </p:blipFill>
        <p:spPr>
          <a:xfrm>
            <a:off x="90819" y="5989740"/>
            <a:ext cx="3755518" cy="8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21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45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76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3649" y="0"/>
            <a:ext cx="722626" cy="1704975"/>
          </a:xfrm>
          <a:solidFill>
            <a:schemeClr val="bg1">
              <a:alpha val="7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400" b="1" baseline="0">
                <a:ln w="3175">
                  <a:solidFill>
                    <a:schemeClr val="bg1"/>
                  </a:solidFill>
                </a:ln>
                <a:solidFill>
                  <a:srgbClr val="558FC4"/>
                </a:solidFill>
              </a:defRPr>
            </a:lvl1pPr>
          </a:lstStyle>
          <a:p>
            <a:pPr lvl="0"/>
            <a:r>
              <a:rPr lang="en-US" dirty="0" smtClean="0"/>
              <a:t>S#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2834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195762" cy="823912"/>
          </a:xfr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 b="1" smtClean="0"/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195762" cy="3684588"/>
          </a:xfr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02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0528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10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06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378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052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052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092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1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52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71476"/>
            <a:ext cx="3194943" cy="146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371475"/>
            <a:ext cx="5008860" cy="5819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1838325"/>
            <a:ext cx="3194943" cy="4352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82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39162" cy="43513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0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121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6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4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5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381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371474"/>
            <a:ext cx="5008860" cy="5819775"/>
          </a:xfrm>
          <a:solidFill>
            <a:schemeClr val="bg1">
              <a:alpha val="65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1838325"/>
            <a:ext cx="3194943" cy="4352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381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371474"/>
            <a:ext cx="5008860" cy="5819775"/>
          </a:xfrm>
          <a:solidFill>
            <a:schemeClr val="bg1">
              <a:alpha val="65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1838325"/>
            <a:ext cx="3194943" cy="4352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1" y="6356352"/>
            <a:ext cx="92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2963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29637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GC logo copy.png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0744" y="6355477"/>
            <a:ext cx="3131126" cy="4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6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54" r:id="rId9"/>
    <p:sldLayoutId id="2147483709" r:id="rId10"/>
    <p:sldLayoutId id="2147483710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Droid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Droid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Droid 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Droid 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Droid 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Droid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29637" cy="13255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29637" cy="435133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DE55-9B39-400F-8BDA-BADFBAA9B3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B1B0-5A12-46B3-8754-99589F4D094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GC logo copy.png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0744" y="6355477"/>
            <a:ext cx="3131126" cy="4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Droid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Droid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Droid 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Droid 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Droid 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Droid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29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29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GC logo copy.png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0744" y="6355477"/>
            <a:ext cx="3131126" cy="4735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6832" y="6355572"/>
            <a:ext cx="333374" cy="1023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9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74" r:id="rId2"/>
    <p:sldLayoutId id="2147483675" r:id="rId3"/>
    <p:sldLayoutId id="2147483696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solidFill>
              <a:schemeClr val="tx2"/>
            </a:solidFill>
          </a:ln>
          <a:solidFill>
            <a:schemeClr val="bg1"/>
          </a:solidFill>
          <a:latin typeface="Droid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29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29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GC logo copy.png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0744" y="6355477"/>
            <a:ext cx="3131126" cy="4735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4451" y="6498432"/>
            <a:ext cx="333374" cy="1023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0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solidFill>
              <a:schemeClr val="accent1">
                <a:lumMod val="75000"/>
              </a:schemeClr>
            </a:solidFill>
          </a:ln>
          <a:solidFill>
            <a:schemeClr val="bg1"/>
          </a:solidFill>
          <a:latin typeface="Droid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29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29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241870" y="6356352"/>
            <a:ext cx="157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DFDE55-9B39-400F-8BDA-BADFBAA9B3D4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50" y="6356352"/>
            <a:ext cx="923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D5B1B0-5A12-46B3-8754-99589F4D09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GC logo copy.png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10744" y="6355477"/>
            <a:ext cx="3131126" cy="4735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4451" y="6631768"/>
            <a:ext cx="333374" cy="1023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4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solidFill>
              <a:schemeClr val="accent4">
                <a:lumMod val="75000"/>
              </a:schemeClr>
            </a:solidFill>
          </a:ln>
          <a:solidFill>
            <a:schemeClr val="bg1"/>
          </a:solidFill>
          <a:latin typeface="Droid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ln w="3175">
            <a:noFill/>
          </a:ln>
          <a:solidFill>
            <a:schemeClr val="bg1"/>
          </a:solidFill>
          <a:latin typeface="Droid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Top Performing Companies in CGI of Financial Year 2017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75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Georgia" panose="02040502050405020303" pitchFamily="18" charset="0"/>
              </a:rPr>
              <a:t>Saudi Basic Industries Corp.</a:t>
            </a:r>
            <a:endParaRPr lang="en-GB" sz="32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76" y="2908816"/>
            <a:ext cx="3816601" cy="18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Georgia" panose="02040502050405020303" pitchFamily="18" charset="0"/>
              </a:rPr>
              <a:t>Saudi International Petrochemical Co.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51" y="2773242"/>
            <a:ext cx="3809785" cy="21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Georgia" panose="02040502050405020303" pitchFamily="18" charset="0"/>
              </a:rPr>
              <a:t>Saudi Telecom Co.</a:t>
            </a:r>
            <a:endParaRPr lang="en-GB" sz="32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85" y="3166165"/>
            <a:ext cx="3335823" cy="12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Georgia" panose="02040502050405020303" pitchFamily="18" charset="0"/>
              </a:rPr>
              <a:t>Saudi Arabian Mining Co.</a:t>
            </a:r>
            <a:endParaRPr lang="en-GB" sz="3200" dirty="0"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38" y="3086940"/>
            <a:ext cx="3096241" cy="128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err="1" smtClean="0">
                <a:latin typeface="Georgia" panose="02040502050405020303" pitchFamily="18" charset="0"/>
              </a:rPr>
              <a:t>Savola</a:t>
            </a:r>
            <a:r>
              <a:rPr lang="en-GB" sz="3200" dirty="0" smtClean="0">
                <a:latin typeface="Georgia" panose="02040502050405020303" pitchFamily="18" charset="0"/>
              </a:rPr>
              <a:t> Group</a:t>
            </a:r>
            <a:endParaRPr lang="en-GB" sz="3200" dirty="0"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2" y="2676844"/>
            <a:ext cx="3743662" cy="22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96" y="392990"/>
            <a:ext cx="5752630" cy="3299980"/>
          </a:xfrm>
        </p:spPr>
        <p:txBody>
          <a:bodyPr>
            <a:normAutofit/>
          </a:bodyPr>
          <a:lstStyle/>
          <a:p>
            <a:r>
              <a:rPr lang="en-GB" dirty="0"/>
              <a:t>Top </a:t>
            </a:r>
            <a:r>
              <a:rPr lang="en-GB" dirty="0" smtClean="0"/>
              <a:t>4 to 6 </a:t>
            </a:r>
            <a:r>
              <a:rPr lang="en-GB" dirty="0"/>
              <a:t>in Financial </a:t>
            </a:r>
            <a:r>
              <a:rPr lang="en-GB" dirty="0" smtClean="0"/>
              <a:t>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194559"/>
            <a:ext cx="8529637" cy="3982403"/>
          </a:xfrm>
        </p:spPr>
        <p:txBody>
          <a:bodyPr>
            <a:noAutofit/>
          </a:bodyPr>
          <a:lstStyle/>
          <a:p>
            <a:r>
              <a:rPr lang="en-GB" sz="3200" dirty="0">
                <a:latin typeface="Georgia" panose="02040502050405020303" pitchFamily="18" charset="0"/>
              </a:rPr>
              <a:t>Al </a:t>
            </a:r>
            <a:r>
              <a:rPr lang="en-GB" sz="3200" dirty="0" err="1">
                <a:latin typeface="Georgia" panose="02040502050405020303" pitchFamily="18" charset="0"/>
              </a:rPr>
              <a:t>Rajhi</a:t>
            </a:r>
            <a:r>
              <a:rPr lang="en-GB" sz="3200" dirty="0">
                <a:latin typeface="Georgia" panose="02040502050405020303" pitchFamily="18" charset="0"/>
              </a:rPr>
              <a:t> </a:t>
            </a:r>
            <a:r>
              <a:rPr lang="en-GB" sz="3200" dirty="0" smtClean="0">
                <a:latin typeface="Georgia" panose="02040502050405020303" pitchFamily="18" charset="0"/>
              </a:rPr>
              <a:t>Bank</a:t>
            </a:r>
            <a:endParaRPr lang="en-GB" sz="32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2" y="3485896"/>
            <a:ext cx="4249272" cy="6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205317"/>
            <a:ext cx="8529637" cy="3971645"/>
          </a:xfrm>
        </p:spPr>
        <p:txBody>
          <a:bodyPr>
            <a:noAutofit/>
          </a:bodyPr>
          <a:lstStyle/>
          <a:p>
            <a:r>
              <a:rPr lang="en-GB" sz="3200" dirty="0" err="1">
                <a:latin typeface="Georgia" panose="02040502050405020303" pitchFamily="18" charset="0"/>
              </a:rPr>
              <a:t>Aljazira</a:t>
            </a:r>
            <a:r>
              <a:rPr lang="en-GB" sz="3200" dirty="0">
                <a:latin typeface="Georgia" panose="02040502050405020303" pitchFamily="18" charset="0"/>
              </a:rPr>
              <a:t> Takaful </a:t>
            </a:r>
            <a:r>
              <a:rPr lang="en-GB" sz="3200" dirty="0" err="1">
                <a:latin typeface="Georgia" panose="02040502050405020303" pitchFamily="18" charset="0"/>
              </a:rPr>
              <a:t>Taawuni</a:t>
            </a:r>
            <a:r>
              <a:rPr lang="en-GB" sz="3200" dirty="0">
                <a:latin typeface="Georgia" panose="02040502050405020303" pitchFamily="18" charset="0"/>
              </a:rPr>
              <a:t> Co.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78" y="3767276"/>
            <a:ext cx="29337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205318"/>
            <a:ext cx="8529637" cy="3939372"/>
          </a:xfrm>
        </p:spPr>
        <p:txBody>
          <a:bodyPr>
            <a:noAutofit/>
          </a:bodyPr>
          <a:lstStyle/>
          <a:p>
            <a:r>
              <a:rPr lang="en-GB" sz="3200" dirty="0" err="1" smtClean="0">
                <a:latin typeface="Georgia" panose="02040502050405020303" pitchFamily="18" charset="0"/>
              </a:rPr>
              <a:t>Alahli</a:t>
            </a:r>
            <a:r>
              <a:rPr lang="en-GB" sz="3200" dirty="0" smtClean="0">
                <a:latin typeface="Georgia" panose="02040502050405020303" pitchFamily="18" charset="0"/>
              </a:rPr>
              <a:t> </a:t>
            </a:r>
            <a:r>
              <a:rPr lang="en-GB" sz="3200" dirty="0">
                <a:latin typeface="Georgia" panose="02040502050405020303" pitchFamily="18" charset="0"/>
              </a:rPr>
              <a:t>Takaful Co.</a:t>
            </a:r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29" y="3374131"/>
            <a:ext cx="2218932" cy="1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515" y="460312"/>
            <a:ext cx="5520525" cy="3175773"/>
          </a:xfrm>
        </p:spPr>
        <p:txBody>
          <a:bodyPr>
            <a:normAutofit/>
          </a:bodyPr>
          <a:lstStyle/>
          <a:p>
            <a:r>
              <a:rPr lang="en-GB" dirty="0"/>
              <a:t>Top 5 in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Non-Financial </a:t>
            </a:r>
            <a:r>
              <a:rPr lang="en-GB" dirty="0" smtClean="0"/>
              <a:t>Sectors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0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00738" y="1648051"/>
            <a:ext cx="18466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35" y="355002"/>
            <a:ext cx="5763786" cy="400184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Companies Ranked Between 11 to 30 </a:t>
            </a:r>
            <a:r>
              <a:rPr lang="en-GB" dirty="0"/>
              <a:t>in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Non-Financial </a:t>
            </a:r>
            <a:r>
              <a:rPr lang="en-GB" dirty="0" smtClean="0"/>
              <a:t>Sectors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77" y="906827"/>
            <a:ext cx="6183555" cy="1325563"/>
          </a:xfrm>
        </p:spPr>
        <p:txBody>
          <a:bodyPr/>
          <a:lstStyle/>
          <a:p>
            <a:r>
              <a:rPr lang="en-US" dirty="0" smtClean="0"/>
              <a:t>Fifth Ranked </a:t>
            </a:r>
            <a:br>
              <a:rPr lang="en-US" dirty="0" smtClean="0"/>
            </a:br>
            <a:r>
              <a:rPr lang="en-US" dirty="0" smtClean="0"/>
              <a:t>Non-Financial </a:t>
            </a:r>
            <a:r>
              <a:rPr lang="en-US" dirty="0" smtClean="0"/>
              <a:t>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77" y="3270967"/>
            <a:ext cx="5417507" cy="976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Georgia" panose="02040502050405020303" pitchFamily="18" charset="0"/>
              </a:rPr>
              <a:t>Saudi Ground Services Co.</a:t>
            </a:r>
            <a:endParaRPr lang="en-GB" sz="32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561" y="4247536"/>
            <a:ext cx="2014537" cy="11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77" y="906826"/>
            <a:ext cx="6237343" cy="1325563"/>
          </a:xfrm>
        </p:spPr>
        <p:txBody>
          <a:bodyPr/>
          <a:lstStyle/>
          <a:p>
            <a:r>
              <a:rPr lang="en-US" dirty="0" smtClean="0"/>
              <a:t>Fourth Ranked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Non-Financial </a:t>
            </a:r>
            <a:r>
              <a:rPr lang="en-US" dirty="0"/>
              <a:t>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77" y="3270967"/>
            <a:ext cx="5040989" cy="976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err="1">
                <a:latin typeface="Georgia" panose="02040502050405020303" pitchFamily="18" charset="0"/>
              </a:rPr>
              <a:t>Almarai</a:t>
            </a:r>
            <a:r>
              <a:rPr lang="en-GB" sz="3200" dirty="0">
                <a:latin typeface="Georgia" panose="02040502050405020303" pitchFamily="18" charset="0"/>
              </a:rPr>
              <a:t> Co.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69" y="3759251"/>
            <a:ext cx="2081604" cy="208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77" y="906827"/>
            <a:ext cx="6140525" cy="1325563"/>
          </a:xfrm>
        </p:spPr>
        <p:txBody>
          <a:bodyPr/>
          <a:lstStyle/>
          <a:p>
            <a:r>
              <a:rPr lang="en-US" dirty="0" smtClean="0"/>
              <a:t>Third </a:t>
            </a:r>
            <a:r>
              <a:rPr lang="en-US" dirty="0" smtClean="0"/>
              <a:t>Ranked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Non-Financial </a:t>
            </a:r>
            <a:r>
              <a:rPr lang="en-US" dirty="0"/>
              <a:t>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78" y="3270967"/>
            <a:ext cx="5127050" cy="976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err="1">
                <a:latin typeface="Georgia" panose="02040502050405020303" pitchFamily="18" charset="0"/>
              </a:rPr>
              <a:t>Najran</a:t>
            </a:r>
            <a:r>
              <a:rPr lang="en-GB" sz="3200" dirty="0">
                <a:latin typeface="Georgia" panose="02040502050405020303" pitchFamily="18" charset="0"/>
              </a:rPr>
              <a:t> Cement Co.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52" y="4247536"/>
            <a:ext cx="2229302" cy="12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77" y="896069"/>
            <a:ext cx="6237343" cy="1325563"/>
          </a:xfrm>
        </p:spPr>
        <p:txBody>
          <a:bodyPr/>
          <a:lstStyle/>
          <a:p>
            <a:r>
              <a:rPr lang="en-US" dirty="0" smtClean="0"/>
              <a:t>Second Ranked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Non-Financial </a:t>
            </a:r>
            <a:r>
              <a:rPr lang="en-US" dirty="0"/>
              <a:t>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77" y="3217179"/>
            <a:ext cx="5288415" cy="976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Georgia" panose="02040502050405020303" pitchFamily="18" charset="0"/>
              </a:rPr>
              <a:t>Arabian Cement Co.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78" y="3705463"/>
            <a:ext cx="2058012" cy="20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77" y="874554"/>
            <a:ext cx="6267361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First Ranked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Non-Financial </a:t>
            </a:r>
            <a:r>
              <a:rPr lang="en-US" dirty="0"/>
              <a:t>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78" y="3270967"/>
            <a:ext cx="5073262" cy="976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err="1">
                <a:latin typeface="Georgia" panose="02040502050405020303" pitchFamily="18" charset="0"/>
              </a:rPr>
              <a:t>Fitaihi</a:t>
            </a:r>
            <a:r>
              <a:rPr lang="en-GB" sz="3200" dirty="0">
                <a:latin typeface="Georgia" panose="02040502050405020303" pitchFamily="18" charset="0"/>
              </a:rPr>
              <a:t> Holding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1" y="4066391"/>
            <a:ext cx="3566752" cy="16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27" y="522082"/>
            <a:ext cx="5466736" cy="3135518"/>
          </a:xfrm>
        </p:spPr>
        <p:txBody>
          <a:bodyPr>
            <a:normAutofit/>
          </a:bodyPr>
          <a:lstStyle/>
          <a:p>
            <a:r>
              <a:rPr lang="en-GB" dirty="0"/>
              <a:t>Top 3 in Financial </a:t>
            </a:r>
            <a:r>
              <a:rPr lang="en-GB" dirty="0" smtClean="0"/>
              <a:t>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2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93" y="896069"/>
            <a:ext cx="5778755" cy="1325563"/>
          </a:xfrm>
        </p:spPr>
        <p:txBody>
          <a:bodyPr/>
          <a:lstStyle/>
          <a:p>
            <a:r>
              <a:rPr lang="en-US" dirty="0" smtClean="0"/>
              <a:t>Third Ranked Financial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91" y="3058074"/>
            <a:ext cx="4438561" cy="976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Georgia" panose="02040502050405020303" pitchFamily="18" charset="0"/>
              </a:rPr>
              <a:t>The Company for Cooperative Insurance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29" y="4034643"/>
            <a:ext cx="2638087" cy="20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93" y="896069"/>
            <a:ext cx="5778755" cy="1325563"/>
          </a:xfrm>
        </p:spPr>
        <p:txBody>
          <a:bodyPr/>
          <a:lstStyle/>
          <a:p>
            <a:r>
              <a:rPr lang="en-US" dirty="0" smtClean="0"/>
              <a:t>Second Ranked Financial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93" y="2894449"/>
            <a:ext cx="5483788" cy="976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Georgia" panose="02040502050405020303" pitchFamily="18" charset="0"/>
              </a:rPr>
              <a:t>Arabian Shield Cooperative Insurance Co.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19" y="4129202"/>
            <a:ext cx="2808254" cy="16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93" y="896069"/>
            <a:ext cx="5778755" cy="1325563"/>
          </a:xfrm>
        </p:spPr>
        <p:txBody>
          <a:bodyPr/>
          <a:lstStyle/>
          <a:p>
            <a:r>
              <a:rPr lang="en-US" dirty="0" smtClean="0"/>
              <a:t>First Ranked Financial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78" y="3270967"/>
            <a:ext cx="5483788" cy="976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Georgia" panose="02040502050405020303" pitchFamily="18" charset="0"/>
              </a:rPr>
              <a:t>Saudi Investment Bank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22" y="3759251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902" y="1080571"/>
            <a:ext cx="8245475" cy="4351338"/>
          </a:xfrm>
        </p:spPr>
        <p:txBody>
          <a:bodyPr anchor="ctr">
            <a:noAutofit/>
          </a:bodyPr>
          <a:lstStyle/>
          <a:p>
            <a:r>
              <a:rPr lang="en-GB" sz="3200" dirty="0">
                <a:latin typeface="Georgia" panose="02040502050405020303" pitchFamily="18" charset="0"/>
              </a:rPr>
              <a:t>Abdullah Al </a:t>
            </a:r>
            <a:r>
              <a:rPr lang="en-GB" sz="3200" dirty="0" err="1">
                <a:latin typeface="Georgia" panose="02040502050405020303" pitchFamily="18" charset="0"/>
              </a:rPr>
              <a:t>Othaim</a:t>
            </a:r>
            <a:r>
              <a:rPr lang="en-GB" sz="3200" dirty="0">
                <a:latin typeface="Georgia" panose="02040502050405020303" pitchFamily="18" charset="0"/>
              </a:rPr>
              <a:t> Markets Co.</a:t>
            </a:r>
          </a:p>
          <a:p>
            <a:r>
              <a:rPr lang="en-GB" sz="3200" dirty="0">
                <a:latin typeface="Georgia" panose="02040502050405020303" pitchFamily="18" charset="0"/>
              </a:rPr>
              <a:t>Al </a:t>
            </a:r>
            <a:r>
              <a:rPr lang="en-GB" sz="3200" dirty="0" err="1">
                <a:latin typeface="Georgia" panose="02040502050405020303" pitchFamily="18" charset="0"/>
              </a:rPr>
              <a:t>Sorayai</a:t>
            </a:r>
            <a:r>
              <a:rPr lang="en-GB" sz="3200" dirty="0">
                <a:latin typeface="Georgia" panose="02040502050405020303" pitchFamily="18" charset="0"/>
              </a:rPr>
              <a:t> Trading and Industrial Group</a:t>
            </a:r>
          </a:p>
          <a:p>
            <a:r>
              <a:rPr lang="en-GB" sz="3200" dirty="0">
                <a:latin typeface="Georgia" panose="02040502050405020303" pitchFamily="18" charset="0"/>
              </a:rPr>
              <a:t>Al </a:t>
            </a:r>
            <a:r>
              <a:rPr lang="en-GB" sz="3200" dirty="0" err="1">
                <a:latin typeface="Georgia" panose="02040502050405020303" pitchFamily="18" charset="0"/>
              </a:rPr>
              <a:t>Yamamah</a:t>
            </a:r>
            <a:r>
              <a:rPr lang="en-GB" sz="3200" dirty="0">
                <a:latin typeface="Georgia" panose="02040502050405020303" pitchFamily="18" charset="0"/>
              </a:rPr>
              <a:t> Steel Industries Co.</a:t>
            </a:r>
          </a:p>
          <a:p>
            <a:r>
              <a:rPr lang="en-GB" sz="3200" dirty="0" err="1">
                <a:latin typeface="Georgia" panose="02040502050405020303" pitchFamily="18" charset="0"/>
              </a:rPr>
              <a:t>Alkhaleej</a:t>
            </a:r>
            <a:r>
              <a:rPr lang="en-GB" sz="3200" dirty="0">
                <a:latin typeface="Georgia" panose="02040502050405020303" pitchFamily="18" charset="0"/>
              </a:rPr>
              <a:t> Training and Education Co.</a:t>
            </a:r>
          </a:p>
          <a:p>
            <a:r>
              <a:rPr lang="en-GB" sz="3200" dirty="0" err="1">
                <a:latin typeface="Georgia" panose="02040502050405020303" pitchFamily="18" charset="0"/>
              </a:rPr>
              <a:t>Altayyar</a:t>
            </a:r>
            <a:r>
              <a:rPr lang="en-GB" sz="3200" dirty="0">
                <a:latin typeface="Georgia" panose="02040502050405020303" pitchFamily="18" charset="0"/>
              </a:rPr>
              <a:t> Travel Group</a:t>
            </a:r>
          </a:p>
          <a:p>
            <a:r>
              <a:rPr lang="en-GB" sz="3200" dirty="0">
                <a:latin typeface="Georgia" panose="02040502050405020303" pitchFamily="18" charset="0"/>
              </a:rPr>
              <a:t>Electrical Industries Co.</a:t>
            </a:r>
          </a:p>
          <a:p>
            <a:r>
              <a:rPr lang="en-GB" sz="3200" dirty="0">
                <a:latin typeface="Georgia" panose="02040502050405020303" pitchFamily="18" charset="0"/>
              </a:rPr>
              <a:t>Etihad Etisalat Co.</a:t>
            </a:r>
          </a:p>
        </p:txBody>
      </p:sp>
    </p:spTree>
    <p:extLst>
      <p:ext uri="{BB962C8B-B14F-4D97-AF65-F5344CB8AC3E}">
        <p14:creationId xmlns:p14="http://schemas.microsoft.com/office/powerpoint/2010/main" val="26818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76" y="1416834"/>
            <a:ext cx="8529637" cy="3467138"/>
          </a:xfrm>
        </p:spPr>
        <p:txBody>
          <a:bodyPr>
            <a:noAutofit/>
          </a:bodyPr>
          <a:lstStyle/>
          <a:p>
            <a:r>
              <a:rPr lang="en-GB" sz="3200" dirty="0" err="1">
                <a:latin typeface="Georgia" panose="02040502050405020303" pitchFamily="18" charset="0"/>
              </a:rPr>
              <a:t>Fawaz</a:t>
            </a:r>
            <a:r>
              <a:rPr lang="en-GB" sz="3200" dirty="0">
                <a:latin typeface="Georgia" panose="02040502050405020303" pitchFamily="18" charset="0"/>
              </a:rPr>
              <a:t> </a:t>
            </a:r>
            <a:r>
              <a:rPr lang="en-GB" sz="3200" dirty="0" err="1">
                <a:latin typeface="Georgia" panose="02040502050405020303" pitchFamily="18" charset="0"/>
              </a:rPr>
              <a:t>Abdulaziz</a:t>
            </a:r>
            <a:r>
              <a:rPr lang="en-GB" sz="3200" dirty="0">
                <a:latin typeface="Georgia" panose="02040502050405020303" pitchFamily="18" charset="0"/>
              </a:rPr>
              <a:t> </a:t>
            </a:r>
            <a:r>
              <a:rPr lang="en-GB" sz="3200" dirty="0" err="1">
                <a:latin typeface="Georgia" panose="02040502050405020303" pitchFamily="18" charset="0"/>
              </a:rPr>
              <a:t>Alhokair</a:t>
            </a:r>
            <a:r>
              <a:rPr lang="en-GB" sz="3200" dirty="0">
                <a:latin typeface="Georgia" panose="02040502050405020303" pitchFamily="18" charset="0"/>
              </a:rPr>
              <a:t> Co.</a:t>
            </a:r>
          </a:p>
          <a:p>
            <a:r>
              <a:rPr lang="en-GB" sz="3200" dirty="0">
                <a:latin typeface="Georgia" panose="02040502050405020303" pitchFamily="18" charset="0"/>
              </a:rPr>
              <a:t>Hail Cement Co.</a:t>
            </a:r>
          </a:p>
          <a:p>
            <a:r>
              <a:rPr lang="en-GB" sz="3200" dirty="0" err="1">
                <a:latin typeface="Georgia" panose="02040502050405020303" pitchFamily="18" charset="0"/>
              </a:rPr>
              <a:t>Jarir</a:t>
            </a:r>
            <a:r>
              <a:rPr lang="en-GB" sz="3200" dirty="0">
                <a:latin typeface="Georgia" panose="02040502050405020303" pitchFamily="18" charset="0"/>
              </a:rPr>
              <a:t> Marketing Co.</a:t>
            </a:r>
          </a:p>
          <a:p>
            <a:r>
              <a:rPr lang="en-GB" sz="3200" dirty="0" err="1">
                <a:latin typeface="Georgia" panose="02040502050405020303" pitchFamily="18" charset="0"/>
              </a:rPr>
              <a:t>Lazurde</a:t>
            </a:r>
            <a:r>
              <a:rPr lang="en-GB" sz="3200" dirty="0">
                <a:latin typeface="Georgia" panose="02040502050405020303" pitchFamily="18" charset="0"/>
              </a:rPr>
              <a:t> Company for </a:t>
            </a:r>
            <a:r>
              <a:rPr lang="en-GB" sz="3200" dirty="0" err="1">
                <a:latin typeface="Georgia" panose="02040502050405020303" pitchFamily="18" charset="0"/>
              </a:rPr>
              <a:t>Jewelry</a:t>
            </a:r>
            <a:endParaRPr lang="en-GB" sz="3200" dirty="0">
              <a:latin typeface="Georgia" panose="02040502050405020303" pitchFamily="18" charset="0"/>
            </a:endParaRPr>
          </a:p>
          <a:p>
            <a:r>
              <a:rPr lang="en-GB" sz="3200" dirty="0">
                <a:latin typeface="Georgia" panose="02040502050405020303" pitchFamily="18" charset="0"/>
              </a:rPr>
              <a:t>Makkah Construction and Development Co.</a:t>
            </a:r>
          </a:p>
          <a:p>
            <a:r>
              <a:rPr lang="en-GB" sz="3200" dirty="0">
                <a:latin typeface="Georgia" panose="02040502050405020303" pitchFamily="18" charset="0"/>
              </a:rPr>
              <a:t>National Agricultural Development Co</a:t>
            </a:r>
            <a:r>
              <a:rPr lang="en-GB" sz="3200" dirty="0" smtClean="0">
                <a:latin typeface="Georgia" panose="02040502050405020303" pitchFamily="18" charset="0"/>
              </a:rPr>
              <a:t>.</a:t>
            </a:r>
            <a:endParaRPr lang="en-GB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523" y="1538344"/>
            <a:ext cx="7623865" cy="3485477"/>
          </a:xfrm>
        </p:spPr>
        <p:txBody>
          <a:bodyPr>
            <a:noAutofit/>
          </a:bodyPr>
          <a:lstStyle/>
          <a:p>
            <a:r>
              <a:rPr lang="en-GB" sz="3200" dirty="0" err="1">
                <a:latin typeface="Georgia" panose="02040502050405020303" pitchFamily="18" charset="0"/>
              </a:rPr>
              <a:t>Rabigh</a:t>
            </a:r>
            <a:r>
              <a:rPr lang="en-GB" sz="3200" dirty="0">
                <a:latin typeface="Georgia" panose="02040502050405020303" pitchFamily="18" charset="0"/>
              </a:rPr>
              <a:t> Refining and Petrochemical Co.</a:t>
            </a:r>
          </a:p>
          <a:p>
            <a:r>
              <a:rPr lang="en-GB" sz="3200" dirty="0">
                <a:latin typeface="Georgia" panose="02040502050405020303" pitchFamily="18" charset="0"/>
              </a:rPr>
              <a:t>Saudi Advanced Industries Co.</a:t>
            </a:r>
          </a:p>
          <a:p>
            <a:r>
              <a:rPr lang="en-GB" sz="3200" dirty="0">
                <a:latin typeface="Georgia" panose="02040502050405020303" pitchFamily="18" charset="0"/>
              </a:rPr>
              <a:t>Saudi Airlines Catering Co.</a:t>
            </a:r>
          </a:p>
          <a:p>
            <a:r>
              <a:rPr lang="en-GB" sz="3200" dirty="0">
                <a:latin typeface="Georgia" panose="02040502050405020303" pitchFamily="18" charset="0"/>
              </a:rPr>
              <a:t>Saudi Arabian Fertilizer Co.</a:t>
            </a:r>
          </a:p>
          <a:p>
            <a:r>
              <a:rPr lang="en-GB" sz="3200" dirty="0">
                <a:latin typeface="Georgia" panose="02040502050405020303" pitchFamily="18" charset="0"/>
              </a:rPr>
              <a:t>Saudi Automotive Services Co.</a:t>
            </a:r>
          </a:p>
          <a:p>
            <a:r>
              <a:rPr lang="en-GB" sz="3200" dirty="0" err="1">
                <a:latin typeface="Georgia" panose="02040502050405020303" pitchFamily="18" charset="0"/>
              </a:rPr>
              <a:t>Takween</a:t>
            </a:r>
            <a:r>
              <a:rPr lang="en-GB" sz="3200" dirty="0">
                <a:latin typeface="Georgia" panose="02040502050405020303" pitchFamily="18" charset="0"/>
              </a:rPr>
              <a:t> Advanced Industries Co</a:t>
            </a:r>
            <a:r>
              <a:rPr lang="en-GB" sz="3200" dirty="0" smtClean="0">
                <a:latin typeface="Georgia" panose="02040502050405020303" pitchFamily="18" charset="0"/>
              </a:rPr>
              <a:t>.</a:t>
            </a:r>
            <a:endParaRPr lang="en-GB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00738" y="1648051"/>
            <a:ext cx="18466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17" y="549489"/>
            <a:ext cx="5752630" cy="32999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Companies Ranked Between 7 to 12 </a:t>
            </a:r>
            <a:r>
              <a:rPr lang="en-GB" dirty="0"/>
              <a:t>in Financial </a:t>
            </a:r>
            <a:r>
              <a:rPr lang="en-GB" dirty="0" smtClean="0"/>
              <a:t>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3" y="1502896"/>
            <a:ext cx="8529637" cy="3477895"/>
          </a:xfrm>
        </p:spPr>
        <p:txBody>
          <a:bodyPr>
            <a:noAutofit/>
          </a:bodyPr>
          <a:lstStyle/>
          <a:p>
            <a:r>
              <a:rPr lang="en-GB" sz="3200" dirty="0">
                <a:latin typeface="Georgia" panose="02040502050405020303" pitchFamily="18" charset="0"/>
              </a:rPr>
              <a:t>Al </a:t>
            </a:r>
            <a:r>
              <a:rPr lang="en-GB" sz="3200" dirty="0" err="1">
                <a:latin typeface="Georgia" panose="02040502050405020303" pitchFamily="18" charset="0"/>
              </a:rPr>
              <a:t>Sagr</a:t>
            </a:r>
            <a:r>
              <a:rPr lang="en-GB" sz="3200" dirty="0">
                <a:latin typeface="Georgia" panose="02040502050405020303" pitchFamily="18" charset="0"/>
              </a:rPr>
              <a:t> Cooperative Insurance Co.</a:t>
            </a:r>
          </a:p>
          <a:p>
            <a:r>
              <a:rPr lang="en-GB" sz="3200" dirty="0">
                <a:latin typeface="Georgia" panose="02040502050405020303" pitchFamily="18" charset="0"/>
              </a:rPr>
              <a:t>MetLife AIG ANB Cooperative Insurance Co.</a:t>
            </a:r>
          </a:p>
          <a:p>
            <a:r>
              <a:rPr lang="en-GB" sz="3200" dirty="0">
                <a:latin typeface="Georgia" panose="02040502050405020303" pitchFamily="18" charset="0"/>
              </a:rPr>
              <a:t>National Commercial Bank</a:t>
            </a:r>
          </a:p>
          <a:p>
            <a:r>
              <a:rPr lang="en-GB" sz="3200" dirty="0" err="1">
                <a:latin typeface="Georgia" panose="02040502050405020303" pitchFamily="18" charset="0"/>
              </a:rPr>
              <a:t>Riyad</a:t>
            </a:r>
            <a:r>
              <a:rPr lang="en-GB" sz="3200" dirty="0">
                <a:latin typeface="Georgia" panose="02040502050405020303" pitchFamily="18" charset="0"/>
              </a:rPr>
              <a:t> Bank</a:t>
            </a:r>
          </a:p>
          <a:p>
            <a:r>
              <a:rPr lang="en-GB" sz="3200" dirty="0">
                <a:latin typeface="Georgia" panose="02040502050405020303" pitchFamily="18" charset="0"/>
              </a:rPr>
              <a:t>Saudi Arabian Cooperative Insurance Co.</a:t>
            </a:r>
          </a:p>
          <a:p>
            <a:r>
              <a:rPr lang="en-GB" sz="3200" dirty="0">
                <a:latin typeface="Georgia" panose="02040502050405020303" pitchFamily="18" charset="0"/>
              </a:rPr>
              <a:t>Saudi Re for Cooperative Reinsurance Co</a:t>
            </a:r>
            <a:r>
              <a:rPr lang="en-GB" sz="3200" dirty="0" smtClean="0">
                <a:latin typeface="Georgia" panose="02040502050405020303" pitchFamily="18" charset="0"/>
              </a:rPr>
              <a:t>.</a:t>
            </a:r>
            <a:endParaRPr lang="en-GB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23" y="382233"/>
            <a:ext cx="5752630" cy="3299980"/>
          </a:xfrm>
        </p:spPr>
        <p:txBody>
          <a:bodyPr>
            <a:normAutofit/>
          </a:bodyPr>
          <a:lstStyle/>
          <a:p>
            <a:r>
              <a:rPr lang="en-GB" dirty="0"/>
              <a:t>Top </a:t>
            </a:r>
            <a:r>
              <a:rPr lang="en-GB" dirty="0" smtClean="0"/>
              <a:t>6 to 11 </a:t>
            </a:r>
            <a:r>
              <a:rPr lang="en-GB" dirty="0"/>
              <a:t>in Non-Financial </a:t>
            </a:r>
            <a:r>
              <a:rPr lang="en-GB" dirty="0" smtClean="0"/>
              <a:t>Sectors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7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Georgia" panose="02040502050405020303" pitchFamily="18" charset="0"/>
              </a:rPr>
              <a:t>Middle East Paper Co.</a:t>
            </a:r>
            <a:endParaRPr lang="en-GB" sz="32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56" y="3120502"/>
            <a:ext cx="4242739" cy="10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GC Tempete">
  <a:themeElements>
    <a:clrScheme name="CGC">
      <a:dk1>
        <a:sysClr val="windowText" lastClr="000000"/>
      </a:dk1>
      <a:lt1>
        <a:sysClr val="window" lastClr="FFFFFF"/>
      </a:lt1>
      <a:dk2>
        <a:srgbClr val="133055"/>
      </a:dk2>
      <a:lt2>
        <a:srgbClr val="E7E6E6"/>
      </a:lt2>
      <a:accent1>
        <a:srgbClr val="EFA593"/>
      </a:accent1>
      <a:accent2>
        <a:srgbClr val="6286C4"/>
      </a:accent2>
      <a:accent3>
        <a:srgbClr val="44546A"/>
      </a:accent3>
      <a:accent4>
        <a:srgbClr val="94CB71"/>
      </a:accent4>
      <a:accent5>
        <a:srgbClr val="FFC000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mplix">
  <a:themeElements>
    <a:clrScheme name="CGC">
      <a:dk1>
        <a:sysClr val="windowText" lastClr="000000"/>
      </a:dk1>
      <a:lt1>
        <a:sysClr val="window" lastClr="FFFFFF"/>
      </a:lt1>
      <a:dk2>
        <a:srgbClr val="133055"/>
      </a:dk2>
      <a:lt2>
        <a:srgbClr val="E7E6E6"/>
      </a:lt2>
      <a:accent1>
        <a:srgbClr val="EFA593"/>
      </a:accent1>
      <a:accent2>
        <a:srgbClr val="6286C4"/>
      </a:accent2>
      <a:accent3>
        <a:srgbClr val="44546A"/>
      </a:accent3>
      <a:accent4>
        <a:srgbClr val="94CB71"/>
      </a:accent4>
      <a:accent5>
        <a:srgbClr val="FFC000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lored - Blue">
  <a:themeElements>
    <a:clrScheme name="CGC">
      <a:dk1>
        <a:sysClr val="windowText" lastClr="000000"/>
      </a:dk1>
      <a:lt1>
        <a:sysClr val="window" lastClr="FFFFFF"/>
      </a:lt1>
      <a:dk2>
        <a:srgbClr val="133055"/>
      </a:dk2>
      <a:lt2>
        <a:srgbClr val="E7E6E6"/>
      </a:lt2>
      <a:accent1>
        <a:srgbClr val="EFA593"/>
      </a:accent1>
      <a:accent2>
        <a:srgbClr val="6286C4"/>
      </a:accent2>
      <a:accent3>
        <a:srgbClr val="44546A"/>
      </a:accent3>
      <a:accent4>
        <a:srgbClr val="94CB71"/>
      </a:accent4>
      <a:accent5>
        <a:srgbClr val="FFC000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lored - Red">
  <a:themeElements>
    <a:clrScheme name="CGC">
      <a:dk1>
        <a:sysClr val="windowText" lastClr="000000"/>
      </a:dk1>
      <a:lt1>
        <a:sysClr val="window" lastClr="FFFFFF"/>
      </a:lt1>
      <a:dk2>
        <a:srgbClr val="133055"/>
      </a:dk2>
      <a:lt2>
        <a:srgbClr val="E7E6E6"/>
      </a:lt2>
      <a:accent1>
        <a:srgbClr val="EFA593"/>
      </a:accent1>
      <a:accent2>
        <a:srgbClr val="6286C4"/>
      </a:accent2>
      <a:accent3>
        <a:srgbClr val="44546A"/>
      </a:accent3>
      <a:accent4>
        <a:srgbClr val="94CB71"/>
      </a:accent4>
      <a:accent5>
        <a:srgbClr val="FFC000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lored - Green">
  <a:themeElements>
    <a:clrScheme name="CGC">
      <a:dk1>
        <a:sysClr val="windowText" lastClr="000000"/>
      </a:dk1>
      <a:lt1>
        <a:sysClr val="window" lastClr="FFFFFF"/>
      </a:lt1>
      <a:dk2>
        <a:srgbClr val="133055"/>
      </a:dk2>
      <a:lt2>
        <a:srgbClr val="E7E6E6"/>
      </a:lt2>
      <a:accent1>
        <a:srgbClr val="EFA593"/>
      </a:accent1>
      <a:accent2>
        <a:srgbClr val="6286C4"/>
      </a:accent2>
      <a:accent3>
        <a:srgbClr val="44546A"/>
      </a:accent3>
      <a:accent4>
        <a:srgbClr val="94CB71"/>
      </a:accent4>
      <a:accent5>
        <a:srgbClr val="FFC000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95EB9411C7C4DB4B9C2ED912AAD84" ma:contentTypeVersion="5" ma:contentTypeDescription="Create a new document." ma:contentTypeScope="" ma:versionID="71bc75404148a02b19114b871642eb93">
  <xsd:schema xmlns:xsd="http://www.w3.org/2001/XMLSchema" xmlns:xs="http://www.w3.org/2001/XMLSchema" xmlns:p="http://schemas.microsoft.com/office/2006/metadata/properties" xmlns:ns2="9a4cc12a-afbc-42a4-9337-f1737215940e" xmlns:ns3="247d14db-5b95-4509-81b3-7b8444f4caee" targetNamespace="http://schemas.microsoft.com/office/2006/metadata/properties" ma:root="true" ma:fieldsID="42f7f09db9a9d91361e305b3d93a817f" ns2:_="" ns3:_="">
    <xsd:import namespace="9a4cc12a-afbc-42a4-9337-f1737215940e"/>
    <xsd:import namespace="247d14db-5b95-4509-81b3-7b8444f4caee"/>
    <xsd:element name="properties">
      <xsd:complexType>
        <xsd:sequence>
          <xsd:element name="documentManagement">
            <xsd:complexType>
              <xsd:all>
                <xsd:element ref="ns2:DocumentTitle"/>
                <xsd:element ref="ns2:CategoryName" minOccurs="0"/>
                <xsd:element ref="ns2:VisibilityMode" minOccurs="0"/>
                <xsd:element ref="ns3:_dlc_DocId" minOccurs="0"/>
                <xsd:element ref="ns3:_dlc_DocIdUrl" minOccurs="0"/>
                <xsd:element ref="ns3:_dlc_DocIdPersistId" minOccurs="0"/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cc12a-afbc-42a4-9337-f1737215940e" elementFormDefault="qualified">
    <xsd:import namespace="http://schemas.microsoft.com/office/2006/documentManagement/types"/>
    <xsd:import namespace="http://schemas.microsoft.com/office/infopath/2007/PartnerControls"/>
    <xsd:element name="DocumentTitle" ma:index="8" ma:displayName="DocumentTitle" ma:internalName="DocumentTitle">
      <xsd:simpleType>
        <xsd:restriction base="dms:Text">
          <xsd:maxLength value="255"/>
        </xsd:restriction>
      </xsd:simpleType>
    </xsd:element>
    <xsd:element name="CategoryName" ma:index="9" nillable="true" ma:displayName="CategoryName" ma:list="{4b0a0417-9dec-4f9d-8002-7ffd3e5c89d7}" ma:internalName="CategoryName" ma:readOnly="false" ma:showField="Title">
      <xsd:simpleType>
        <xsd:restriction base="dms:Lookup"/>
      </xsd:simpleType>
    </xsd:element>
    <xsd:element name="VisibilityMode" ma:index="10" nillable="true" ma:displayName="VisibilityMode" ma:internalName="VisibilityMod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tudent"/>
                    <xsd:enumeration value="Employee"/>
                  </xsd:restriction>
                </xsd:simpleType>
              </xsd:element>
            </xsd:sequence>
          </xsd:extension>
        </xsd:complexContent>
      </xsd:complexType>
    </xsd:element>
    <xsd:element name="Order0" ma:index="14" nillable="true" ma:displayName="Order" ma:internalName="Order0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d14db-5b95-4509-81b3-7b8444f4caee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sibilityMode xmlns="9a4cc12a-afbc-42a4-9337-f1737215940e">
      <Value>Student</Value>
      <Value>Employee</Value>
    </VisibilityMode>
    <Order0 xmlns="9a4cc12a-afbc-42a4-9337-f1737215940e" xsi:nil="true"/>
    <CategoryName xmlns="9a4cc12a-afbc-42a4-9337-f1737215940e">18</CategoryName>
    <_dlc_DocId xmlns="247d14db-5b95-4509-81b3-7b8444f4caee">AV7KQ5XCNMQ2-12-194</_dlc_DocId>
    <DocumentTitle xmlns="9a4cc12a-afbc-42a4-9337-f1737215940e">Powerpoint  Presentation Template 10 Years Anniversary</DocumentTitle>
    <_dlc_DocIdUrl xmlns="247d14db-5b95-4509-81b3-7b8444f4caee">
      <Url>https://portal.alfaisal.edu/_layouts/15/DocIdRedir.aspx?ID=AV7KQ5XCNMQ2-12-194</Url>
      <Description>AV7KQ5XCNMQ2-12-194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2056B4E-E5D2-4077-B4AE-4768079201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9C6B82-43AD-4337-AB41-62ACEA0FF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4cc12a-afbc-42a4-9337-f1737215940e"/>
    <ds:schemaRef ds:uri="247d14db-5b95-4509-81b3-7b8444f4ca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3988D8-84E0-431C-9F11-039F5740AB85}">
  <ds:schemaRefs>
    <ds:schemaRef ds:uri="http://purl.org/dc/dcmitype/"/>
    <ds:schemaRef ds:uri="http://www.w3.org/XML/1998/namespace"/>
    <ds:schemaRef ds:uri="9a4cc12a-afbc-42a4-9337-f1737215940e"/>
    <ds:schemaRef ds:uri="http://purl.org/dc/elements/1.1/"/>
    <ds:schemaRef ds:uri="247d14db-5b95-4509-81b3-7b8444f4cae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00FF8D9-C44E-4747-BE30-B22B9A94931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CGC Tempete</Template>
  <TotalTime>3475</TotalTime>
  <Words>283</Words>
  <Application>Microsoft Office PowerPoint</Application>
  <PresentationFormat>A4 Paper (210x297 mm)</PresentationFormat>
  <Paragraphs>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Droid </vt:lpstr>
      <vt:lpstr>Georgia</vt:lpstr>
      <vt:lpstr>CGC Tempete</vt:lpstr>
      <vt:lpstr>Complix</vt:lpstr>
      <vt:lpstr>Colored - Blue</vt:lpstr>
      <vt:lpstr>Colored - Red</vt:lpstr>
      <vt:lpstr>1_Colored - Green</vt:lpstr>
      <vt:lpstr>Top Performing Companies in CGI of Financial Year 2017</vt:lpstr>
      <vt:lpstr>Companies Ranked Between 11 to 30 in  Non-Financial Sectors</vt:lpstr>
      <vt:lpstr>PowerPoint Presentation</vt:lpstr>
      <vt:lpstr>PowerPoint Presentation</vt:lpstr>
      <vt:lpstr>PowerPoint Presentation</vt:lpstr>
      <vt:lpstr>Companies Ranked Between 7 to 12 in Financial Sector</vt:lpstr>
      <vt:lpstr>PowerPoint Presentation</vt:lpstr>
      <vt:lpstr>Top 6 to 11 in Non-Financial Sectors</vt:lpstr>
      <vt:lpstr>Rank 11</vt:lpstr>
      <vt:lpstr>Rank 10</vt:lpstr>
      <vt:lpstr>Rank 9</vt:lpstr>
      <vt:lpstr>Rank 8</vt:lpstr>
      <vt:lpstr>Rank 7</vt:lpstr>
      <vt:lpstr>Rank 6</vt:lpstr>
      <vt:lpstr>Top 4 to 6 in Financial Sector</vt:lpstr>
      <vt:lpstr>Rank 6</vt:lpstr>
      <vt:lpstr>Rank 5</vt:lpstr>
      <vt:lpstr>Rank 4</vt:lpstr>
      <vt:lpstr>Top 5 in  Non-Financial Sectors</vt:lpstr>
      <vt:lpstr>Fifth Ranked  Non-Financial Sectors</vt:lpstr>
      <vt:lpstr>Fourth Ranked  Non-Financial Sectors</vt:lpstr>
      <vt:lpstr>Third Ranked  Non-Financial Sectors</vt:lpstr>
      <vt:lpstr>Second Ranked  Non-Financial Sectors</vt:lpstr>
      <vt:lpstr>First Ranked  Non-Financial Sectors</vt:lpstr>
      <vt:lpstr>Top 3 in Financial Sector</vt:lpstr>
      <vt:lpstr>Third Ranked Financial Sector</vt:lpstr>
      <vt:lpstr>Second Ranked Financial Sector</vt:lpstr>
      <vt:lpstr>First Ranked Financial Sector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Templet</dc:title>
  <dc:creator>Azz Rmh</dc:creator>
  <cp:lastModifiedBy>Rawabi Fahad Almutair</cp:lastModifiedBy>
  <cp:revision>84</cp:revision>
  <dcterms:created xsi:type="dcterms:W3CDTF">2018-12-19T09:17:35Z</dcterms:created>
  <dcterms:modified xsi:type="dcterms:W3CDTF">2019-04-29T15:15:25Z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59ae3449-c3f4-401e-9e5a-5153218e8b16</vt:lpwstr>
  </property>
  <property fmtid="{D5CDD505-2E9C-101B-9397-08002B2CF9AE}" pid="3" name="ContentTypeId">
    <vt:lpwstr>0x01010050F95EB9411C7C4DB4B9C2ED912AAD84</vt:lpwstr>
  </property>
</Properties>
</file>